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6" r:id="rId6"/>
    <p:sldId id="264" r:id="rId7"/>
    <p:sldId id="259" r:id="rId8"/>
    <p:sldId id="262" r:id="rId9"/>
    <p:sldId id="263" r:id="rId10"/>
    <p:sldId id="260" r:id="rId11"/>
    <p:sldId id="265" r:id="rId12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ACA3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500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pPr>
              <a:defRPr/>
            </a:pPr>
            <a:fld id="{E9C59F03-0EB0-49CB-8439-63C7661F71A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D2EC0B-954D-4117-BFE3-22E8040A5B90}" type="slidenum">
              <a:rPr lang="sl-SI" smtClean="0"/>
              <a:pPr/>
              <a:t>2</a:t>
            </a:fld>
            <a:endParaRPr lang="sl-SI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l-SI" smtClean="0">
                <a:latin typeface="Tahoma" pitchFamily="34" charset="0"/>
              </a:rPr>
              <a:t>Vstavite zemljevid va</a:t>
            </a:r>
            <a:r>
              <a:rPr lang="sl-SI" smtClean="0">
                <a:latin typeface="Times New Roman" pitchFamily="18" charset="0"/>
              </a:rPr>
              <a:t>š</a:t>
            </a:r>
            <a:r>
              <a:rPr lang="sl-SI" smtClean="0">
                <a:latin typeface="Tahoma" pitchFamily="34" charset="0"/>
              </a:rPr>
              <a:t>e države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3C3A86-01F6-4438-B23C-B59CA1BEF8B2}" type="slidenum">
              <a:rPr lang="sl-SI" smtClean="0"/>
              <a:pPr/>
              <a:t>11</a:t>
            </a:fld>
            <a:endParaRPr lang="sl-SI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kumimoji="0" lang="sl-SI" sz="2400" smtClean="0">
                <a:latin typeface="Tahoma" pitchFamily="34" charset="0"/>
              </a:rPr>
              <a:t>Vstavite sliko ene od turističnih zanimivosti v vaši državi.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1C18CC-68F2-4DE2-A6E5-8980A77872CB}" type="slidenum">
              <a:rPr lang="sl-SI" smtClean="0"/>
              <a:pPr/>
              <a:t>3</a:t>
            </a:fld>
            <a:endParaRPr lang="sl-SI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l-SI" smtClean="0">
                <a:latin typeface="Tahoma" pitchFamily="34" charset="0"/>
              </a:rPr>
              <a:t>Vstavite sliko ene od zemljepisnih zanimivosti v va</a:t>
            </a:r>
            <a:r>
              <a:rPr lang="sl-SI" smtClean="0">
                <a:latin typeface="Times New Roman" pitchFamily="18" charset="0"/>
              </a:rPr>
              <a:t>š</a:t>
            </a:r>
            <a:r>
              <a:rPr lang="sl-SI" smtClean="0">
                <a:latin typeface="Tahoma" pitchFamily="34" charset="0"/>
              </a:rPr>
              <a:t>i državi.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5F46FE-A33B-4921-84D0-34CAE3A21F87}" type="slidenum">
              <a:rPr lang="sl-SI" smtClean="0"/>
              <a:pPr/>
              <a:t>4</a:t>
            </a:fld>
            <a:endParaRPr lang="sl-SI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kumimoji="0" lang="sl-SI" sz="2400" smtClean="0">
                <a:latin typeface="Tahoma" pitchFamily="34" charset="0"/>
              </a:rPr>
              <a:t>Vstavite sliko, ki ponazarja en letni čas v vaši državi.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58696A-7B97-4DFF-BA67-1009D6E4C7F7}" type="slidenum">
              <a:rPr lang="sl-SI" smtClean="0"/>
              <a:pPr/>
              <a:t>5</a:t>
            </a:fld>
            <a:endParaRPr lang="sl-SI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kumimoji="0" lang="sl-SI" sz="2400" smtClean="0">
                <a:latin typeface="Tahoma" pitchFamily="34" charset="0"/>
              </a:rPr>
              <a:t>Vstavite sliko, ki ponazarja en letni čas v vaši državi.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C319AA-7C0D-40A3-A408-591FF4F7A294}" type="slidenum">
              <a:rPr lang="sl-SI" smtClean="0"/>
              <a:pPr/>
              <a:t>6</a:t>
            </a:fld>
            <a:endParaRPr lang="sl-SI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kumimoji="0" lang="sl-SI" sz="2400" smtClean="0">
                <a:latin typeface="Tahoma" pitchFamily="34" charset="0"/>
              </a:rPr>
              <a:t>Vstavite sliko živali in/ali rastline, ki jo lahko najdemo v vaši državi.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CCF141-6265-410F-81BD-66BEB6727534}" type="slidenum">
              <a:rPr lang="sl-SI" smtClean="0"/>
              <a:pPr/>
              <a:t>7</a:t>
            </a:fld>
            <a:endParaRPr lang="sl-SI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kumimoji="0" lang="sl-SI" sz="2400" smtClean="0">
                <a:latin typeface="Tahoma" pitchFamily="34" charset="0"/>
              </a:rPr>
              <a:t>Vstavite sliko, ki prikazuje neko vašo navado ali tradicijo.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5E7D0B-2E29-4281-8D78-84A8279BB6C0}" type="slidenum">
              <a:rPr lang="sl-SI" smtClean="0"/>
              <a:pPr/>
              <a:t>8</a:t>
            </a:fld>
            <a:endParaRPr lang="sl-SI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kumimoji="0" lang="sl-SI" sz="2400" smtClean="0">
                <a:latin typeface="Tahoma" pitchFamily="34" charset="0"/>
              </a:rPr>
              <a:t>Vstavite sliko vodje vaše države.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1C2D54-627B-4338-AF94-0A511993FBC7}" type="slidenum">
              <a:rPr lang="sl-SI" smtClean="0"/>
              <a:pPr/>
              <a:t>9</a:t>
            </a:fld>
            <a:endParaRPr lang="sl-SI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l-SI" smtClean="0">
                <a:latin typeface="Tahoma" pitchFamily="34" charset="0"/>
              </a:rPr>
              <a:t>Na časovno premico dodajte zgodovinske prelomnice v va</a:t>
            </a:r>
            <a:r>
              <a:rPr lang="sl-SI" smtClean="0">
                <a:latin typeface="Times New Roman" pitchFamily="18" charset="0"/>
              </a:rPr>
              <a:t>š</a:t>
            </a:r>
            <a:r>
              <a:rPr lang="sl-SI" smtClean="0">
                <a:latin typeface="Tahoma" pitchFamily="34" charset="0"/>
              </a:rPr>
              <a:t>i državi.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390F9B-DBCD-43AC-BC19-2343BCC8E3C8}" type="slidenum">
              <a:rPr lang="sl-SI" smtClean="0"/>
              <a:pPr/>
              <a:t>10</a:t>
            </a:fld>
            <a:endParaRPr lang="sl-SI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kumimoji="0" lang="sl-SI" sz="2400" smtClean="0">
                <a:latin typeface="Tahoma" pitchFamily="34" charset="0"/>
              </a:rPr>
              <a:t>Vstavite sliko, ki prikazuje neko gospodarsko Vstavite sliko, ki prikazuje neko gospodarsko.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1828800"/>
            <a:ext cx="5343525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 noProof="0" smtClean="0"/>
              <a:t>Kliknite, če želite urediti slog naslova matrice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6350" y="4184650"/>
            <a:ext cx="4946650" cy="1368425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sl-SI" noProof="0" smtClean="0"/>
              <a:t>Kliknite, če želite urediti slog podnaslova matrice</a:t>
            </a:r>
          </a:p>
        </p:txBody>
      </p:sp>
      <p:sp>
        <p:nvSpPr>
          <p:cNvPr id="4" name="Rectangle 169"/>
          <p:cNvSpPr>
            <a:spLocks noGrp="1" noChangeArrowheads="1"/>
          </p:cNvSpPr>
          <p:nvPr>
            <p:ph type="dt" sz="half" idx="10"/>
          </p:nvPr>
        </p:nvSpPr>
        <p:spPr>
          <a:xfrm>
            <a:off x="12255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1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03588" y="6200775"/>
            <a:ext cx="36369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1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29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8DF26-E731-4440-92E2-08E28731BC3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D0191-7503-4FB2-8B0C-45691DC8243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225425"/>
            <a:ext cx="1925638" cy="5975350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2988" y="225425"/>
            <a:ext cx="5627687" cy="5975350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3F63-63AA-42B0-9E57-3BD8FF1DA69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slov, besedilo in izre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/>
          <a:p>
            <a:pPr lvl="0"/>
            <a:r>
              <a:rPr lang="sl-SI" noProof="0" smtClean="0"/>
              <a:t>Kliknite ikono, če želite dodati sliko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4E2B0-A612-46C5-9279-DFEA2EAD0BA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slov in besedilo nad vseb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7705725" cy="23717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2988" y="3829050"/>
            <a:ext cx="7705725" cy="23717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C79A5-FF79-4EBA-BFA8-4E191D1515C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B5ECE-B72C-44AC-A31D-ABF4EC1EB4E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7DDFC-9D91-45A1-9158-2260DEFCB3B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0B1E6-6E7D-454B-8EFB-9018CF50097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258E1-02CA-41BB-B5C3-470A653C8D1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5ADE1-A516-4C7C-9FFE-B562304E8C1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51000-31A5-4B93-9B9C-A3FFEA5062F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092E7-5E28-4856-8FE1-654A519C6C0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79BD9-4243-4001-9DD2-9E00A1520BA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25425"/>
            <a:ext cx="77057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04925"/>
            <a:ext cx="77057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308725"/>
            <a:ext cx="18383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308725"/>
            <a:ext cx="363696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713" y="6308725"/>
            <a:ext cx="19050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F1E849A8-072A-4951-A259-61536C2505F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5084763"/>
            <a:ext cx="4946650" cy="1368425"/>
          </a:xfrm>
        </p:spPr>
        <p:txBody>
          <a:bodyPr/>
          <a:lstStyle/>
          <a:p>
            <a:pPr algn="ctr"/>
            <a:r>
              <a:rPr lang="sl-SI" sz="2000" smtClean="0">
                <a:solidFill>
                  <a:srgbClr val="663300"/>
                </a:solidFill>
              </a:rPr>
              <a:t>PETRA CIGAN</a:t>
            </a:r>
          </a:p>
          <a:p>
            <a:endParaRPr lang="sl-SI" sz="2000" smtClean="0"/>
          </a:p>
          <a:p>
            <a:pPr algn="ctr"/>
            <a:r>
              <a:rPr lang="sl-SI" smtClean="0">
                <a:solidFill>
                  <a:srgbClr val="663300"/>
                </a:solidFill>
              </a:rPr>
              <a:t>OKTOBER, 2013</a:t>
            </a:r>
          </a:p>
        </p:txBody>
      </p:sp>
      <p:pic>
        <p:nvPicPr>
          <p:cNvPr id="16387" name="Slika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765175"/>
            <a:ext cx="17287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0" descr="Ekosola_marec_201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765175"/>
            <a:ext cx="685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Slika 3" descr="zdravaso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76517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 descr="kulturna-sola-2010-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1268413"/>
            <a:ext cx="18288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Slika 2" descr="unesco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7988" y="765175"/>
            <a:ext cx="9620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avokotnik 8"/>
          <p:cNvSpPr/>
          <p:nvPr/>
        </p:nvSpPr>
        <p:spPr>
          <a:xfrm>
            <a:off x="3563938" y="2708275"/>
            <a:ext cx="4572000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SPOZNAVANJE SLOVENIJE S KNJIGO JURI MURI PO SLOVENIJI</a:t>
            </a:r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KONČNA EVALVACIJA</a:t>
            </a:r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169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557338"/>
            <a:ext cx="4424362" cy="4895850"/>
          </a:xfrm>
        </p:spPr>
        <p:txBody>
          <a:bodyPr/>
          <a:lstStyle/>
          <a:p>
            <a:r>
              <a:rPr lang="sl-SI" sz="2000" smtClean="0">
                <a:solidFill>
                  <a:srgbClr val="663300"/>
                </a:solidFill>
              </a:rPr>
              <a:t>Razvijanje socialnih stikov;</a:t>
            </a:r>
          </a:p>
          <a:p>
            <a:r>
              <a:rPr lang="sl-SI" sz="2000" smtClean="0">
                <a:solidFill>
                  <a:srgbClr val="663300"/>
                </a:solidFill>
              </a:rPr>
              <a:t>Krepitev medvrstniških odnosov (nudenje pomoči – pri delu s škarjami);</a:t>
            </a:r>
          </a:p>
          <a:p>
            <a:r>
              <a:rPr lang="sl-SI" sz="2000" smtClean="0">
                <a:solidFill>
                  <a:srgbClr val="663300"/>
                </a:solidFill>
              </a:rPr>
              <a:t>Vzgoja za sprejemanje drugačnosti;</a:t>
            </a:r>
          </a:p>
          <a:p>
            <a:r>
              <a:rPr lang="sl-SI" sz="2000" smtClean="0">
                <a:solidFill>
                  <a:srgbClr val="663300"/>
                </a:solidFill>
              </a:rPr>
              <a:t>Razvijanje aktivnega odgovornega državljanstva in domovinske pripadnosti;</a:t>
            </a:r>
            <a:r>
              <a:rPr lang="sl-SI" sz="2000" smtClean="0">
                <a:solidFill>
                  <a:srgbClr val="FF0000"/>
                </a:solidFill>
              </a:rPr>
              <a:t> </a:t>
            </a:r>
          </a:p>
          <a:p>
            <a:r>
              <a:rPr lang="sl-SI" sz="2000" smtClean="0">
                <a:solidFill>
                  <a:srgbClr val="663300"/>
                </a:solidFill>
              </a:rPr>
              <a:t>Spodbujanje (vseh oblik otroške) komunikacije;</a:t>
            </a:r>
          </a:p>
          <a:p>
            <a:r>
              <a:rPr lang="sl-SI" sz="2000" smtClean="0">
                <a:solidFill>
                  <a:srgbClr val="663300"/>
                </a:solidFill>
              </a:rPr>
              <a:t>Pomen zaključne evalvacije in samorefleksije tistih otrok, ki so običajno molčeči.</a:t>
            </a:r>
          </a:p>
        </p:txBody>
      </p:sp>
      <p:pic>
        <p:nvPicPr>
          <p:cNvPr id="33795" name="Picture 2" descr="F:\SIDRO\Slo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72050" y="2336800"/>
            <a:ext cx="3776663" cy="2832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304925"/>
            <a:ext cx="6553200" cy="4895850"/>
          </a:xfrm>
        </p:spPr>
        <p:txBody>
          <a:bodyPr/>
          <a:lstStyle/>
          <a:p>
            <a:pPr algn="ctr"/>
            <a:endParaRPr lang="sl-SI" sz="2000" smtClean="0"/>
          </a:p>
          <a:p>
            <a:pPr algn="ctr"/>
            <a:endParaRPr lang="sl-SI" sz="2000" smtClean="0"/>
          </a:p>
          <a:p>
            <a:pPr algn="ctr"/>
            <a:endParaRPr lang="sl-SI" sz="2000" smtClean="0"/>
          </a:p>
          <a:p>
            <a:pPr algn="ctr"/>
            <a:endParaRPr lang="sl-SI" sz="2000" smtClean="0"/>
          </a:p>
          <a:p>
            <a:pPr algn="ctr">
              <a:buFontTx/>
              <a:buNone/>
            </a:pPr>
            <a:r>
              <a:rPr lang="sl-SI" sz="4000" smtClean="0">
                <a:solidFill>
                  <a:srgbClr val="663300"/>
                </a:solidFill>
                <a:latin typeface="Times New Roman" pitchFamily="18" charset="0"/>
              </a:rPr>
              <a:t>HVALA ZA POZORNOST!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1258888" y="1341438"/>
            <a:ext cx="2162175" cy="111601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sl-SI" sz="20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endParaRPr lang="sl-SI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Oblak 12"/>
          <p:cNvSpPr/>
          <p:nvPr/>
        </p:nvSpPr>
        <p:spPr bwMode="auto">
          <a:xfrm>
            <a:off x="2916238" y="5229225"/>
            <a:ext cx="3240087" cy="1439863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DELO V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KUPINAH</a:t>
            </a:r>
          </a:p>
        </p:txBody>
      </p:sp>
      <p:sp>
        <p:nvSpPr>
          <p:cNvPr id="15" name="Oblak 14"/>
          <p:cNvSpPr/>
          <p:nvPr/>
        </p:nvSpPr>
        <p:spPr bwMode="auto">
          <a:xfrm>
            <a:off x="0" y="1700213"/>
            <a:ext cx="2952750" cy="1512887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MEDSEBOJNA </a:t>
            </a:r>
          </a:p>
          <a:p>
            <a:pPr algn="ctr">
              <a:defRPr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POMOČ</a:t>
            </a:r>
          </a:p>
        </p:txBody>
      </p:sp>
      <p:sp>
        <p:nvSpPr>
          <p:cNvPr id="16" name="Oblak 15"/>
          <p:cNvSpPr/>
          <p:nvPr/>
        </p:nvSpPr>
        <p:spPr bwMode="auto">
          <a:xfrm>
            <a:off x="6732588" y="3213100"/>
            <a:ext cx="1871662" cy="1295400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DRUŽBA</a:t>
            </a:r>
          </a:p>
        </p:txBody>
      </p:sp>
      <p:sp>
        <p:nvSpPr>
          <p:cNvPr id="17" name="Oblak 16"/>
          <p:cNvSpPr/>
          <p:nvPr/>
        </p:nvSpPr>
        <p:spPr bwMode="auto">
          <a:xfrm>
            <a:off x="179388" y="4076700"/>
            <a:ext cx="2376487" cy="2232025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KONČNA</a:t>
            </a:r>
          </a:p>
          <a:p>
            <a:pPr algn="ctr">
              <a:defRPr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 EVALVAVCIJA</a:t>
            </a:r>
          </a:p>
        </p:txBody>
      </p:sp>
      <p:sp>
        <p:nvSpPr>
          <p:cNvPr id="18" name="Oblak 17"/>
          <p:cNvSpPr/>
          <p:nvPr/>
        </p:nvSpPr>
        <p:spPr bwMode="auto">
          <a:xfrm>
            <a:off x="6372225" y="5229225"/>
            <a:ext cx="1871663" cy="1125538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VRTIJADA</a:t>
            </a:r>
          </a:p>
        </p:txBody>
      </p:sp>
      <p:sp>
        <p:nvSpPr>
          <p:cNvPr id="19" name="Oblak 18"/>
          <p:cNvSpPr/>
          <p:nvPr/>
        </p:nvSpPr>
        <p:spPr bwMode="auto">
          <a:xfrm>
            <a:off x="2411413" y="2492375"/>
            <a:ext cx="3960812" cy="2016125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it-IT" dirty="0">
                <a:solidFill>
                  <a:schemeClr val="tx2">
                    <a:lumMod val="50000"/>
                  </a:schemeClr>
                </a:solidFill>
              </a:rPr>
              <a:t>JURI MURI PO SLOVENIJI</a:t>
            </a:r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Oblak 19"/>
          <p:cNvSpPr/>
          <p:nvPr/>
        </p:nvSpPr>
        <p:spPr bwMode="auto">
          <a:xfrm>
            <a:off x="5651500" y="1341438"/>
            <a:ext cx="3168650" cy="1655762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DRŽAVA </a:t>
            </a:r>
          </a:p>
          <a:p>
            <a:pPr algn="ctr">
              <a:defRPr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SLOVENIJA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533400" y="2438400"/>
            <a:ext cx="449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 sz="3200">
              <a:latin typeface="Tahoma" pitchFamily="34" charset="0"/>
            </a:endParaRPr>
          </a:p>
        </p:txBody>
      </p:sp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6705600" y="2667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l-SI">
              <a:latin typeface="Tahoma" pitchFamily="34" charset="0"/>
            </a:endParaRPr>
          </a:p>
          <a:p>
            <a:endParaRPr lang="sl-SI">
              <a:latin typeface="Tahoma" pitchFamily="34" charset="0"/>
            </a:endParaRPr>
          </a:p>
        </p:txBody>
      </p:sp>
      <p:sp>
        <p:nvSpPr>
          <p:cNvPr id="69641" name="Rectangle 9"/>
          <p:cNvSpPr>
            <a:spLocks noGrp="1" noChangeArrowheads="1"/>
          </p:cNvSpPr>
          <p:nvPr>
            <p:ph type="title"/>
          </p:nvPr>
        </p:nvSpPr>
        <p:spPr>
          <a:xfrm>
            <a:off x="684213" y="1628775"/>
            <a:ext cx="7705725" cy="863600"/>
          </a:xfrm>
        </p:spPr>
        <p:txBody>
          <a:bodyPr/>
          <a:lstStyle/>
          <a:p>
            <a:pPr>
              <a:defRPr/>
            </a:pPr>
            <a:r>
              <a:rPr lang="sl-SI" sz="2400" dirty="0" smtClean="0">
                <a:solidFill>
                  <a:schemeClr val="tx2">
                    <a:lumMod val="50000"/>
                  </a:schemeClr>
                </a:solidFill>
              </a:rPr>
              <a:t>CILJI: </a:t>
            </a:r>
            <a:endParaRPr lang="sl-SI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9644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5867400" y="2565400"/>
            <a:ext cx="2881313" cy="1763713"/>
          </a:xfrm>
        </p:spPr>
        <p:txBody>
          <a:bodyPr/>
          <a:lstStyle/>
          <a:p>
            <a:pPr>
              <a:buFontTx/>
              <a:buNone/>
            </a:pPr>
            <a:r>
              <a:rPr lang="sl-SI" sz="2000" smtClean="0">
                <a:solidFill>
                  <a:srgbClr val="663300"/>
                </a:solidFill>
              </a:rPr>
              <a:t>    </a:t>
            </a:r>
            <a:r>
              <a:rPr lang="sl-SI" sz="2000" smtClean="0">
                <a:solidFill>
                  <a:srgbClr val="663300"/>
                </a:solidFill>
                <a:latin typeface="Times New Roman" pitchFamily="18" charset="0"/>
              </a:rPr>
              <a:t>- spoznavati ožje in širše družbeno okolje ter podobnost in  različnost delov Slovenije na ravni geografskih in kulturnih značilnosti; </a:t>
            </a:r>
          </a:p>
          <a:p>
            <a:pPr>
              <a:buFontTx/>
              <a:buNone/>
            </a:pPr>
            <a:r>
              <a:rPr lang="sl-SI" sz="2000" smtClean="0">
                <a:solidFill>
                  <a:srgbClr val="663300"/>
                </a:solidFill>
                <a:latin typeface="Times New Roman" pitchFamily="18" charset="0"/>
              </a:rPr>
              <a:t>   - spoznavati simbole pisnega jezika.</a:t>
            </a:r>
          </a:p>
          <a:p>
            <a:endParaRPr lang="sl-SI" sz="2000" smtClean="0">
              <a:latin typeface="Times New Roman" pitchFamily="18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5795963" y="1989138"/>
            <a:ext cx="28622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GLOBALNA CILJA:</a:t>
            </a:r>
          </a:p>
        </p:txBody>
      </p:sp>
      <p:pic>
        <p:nvPicPr>
          <p:cNvPr id="19462" name="Picture 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2636838"/>
            <a:ext cx="2574925" cy="3384550"/>
          </a:xfrm>
        </p:spPr>
      </p:pic>
      <p:sp>
        <p:nvSpPr>
          <p:cNvPr id="9" name="Pravokotnik 8"/>
          <p:cNvSpPr/>
          <p:nvPr/>
        </p:nvSpPr>
        <p:spPr>
          <a:xfrm>
            <a:off x="2124075" y="692150"/>
            <a:ext cx="4572000" cy="1362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METODE:</a:t>
            </a:r>
          </a:p>
          <a:p>
            <a:pPr algn="ctr">
              <a:defRPr/>
            </a:pPr>
            <a:endParaRPr lang="sl-SI" sz="105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sl-SI" dirty="0">
                <a:solidFill>
                  <a:schemeClr val="tx2">
                    <a:lumMod val="50000"/>
                  </a:schemeClr>
                </a:solidFill>
              </a:rPr>
              <a:t>pogovora, poslušanja, igre, razlage, praktičnega dela, demonstracije.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3850" y="2487613"/>
            <a:ext cx="302418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sl-SI" sz="2000">
                <a:solidFill>
                  <a:srgbClr val="663300"/>
                </a:solidFill>
              </a:rPr>
              <a:t> pridobivanje konkretnih izkušenj o svoji državi, postopna seznanitev s širšo družbo in kulturo; </a:t>
            </a:r>
          </a:p>
          <a:p>
            <a:pPr>
              <a:buFontTx/>
              <a:buChar char="-"/>
            </a:pPr>
            <a:r>
              <a:rPr lang="sl-SI" sz="2000">
                <a:solidFill>
                  <a:srgbClr val="663300"/>
                </a:solidFill>
              </a:rPr>
              <a:t> razvijanje interesa in zadovoljstva ob odkrivanju sveta),v korelaciji z  jezikom in matematiko.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DELO V SKUPINAH</a:t>
            </a:r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57200" y="2971800"/>
            <a:ext cx="449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 sz="3200">
              <a:latin typeface="Tahoma" pitchFamily="34" charset="0"/>
            </a:endParaRPr>
          </a:p>
        </p:txBody>
      </p:sp>
      <p:sp>
        <p:nvSpPr>
          <p:cNvPr id="7271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304925"/>
            <a:ext cx="6624637" cy="489585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sl-SI" sz="3200" dirty="0" smtClean="0">
                <a:latin typeface="Times New Roman" pitchFamily="18" charset="0"/>
              </a:rPr>
              <a:t> - </a:t>
            </a:r>
            <a:r>
              <a:rPr lang="sl-SI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izdelava sestavljanke z motivi oz. simboli Slovenije,</a:t>
            </a:r>
          </a:p>
          <a:p>
            <a:pPr algn="ctr">
              <a:buFontTx/>
              <a:buNone/>
              <a:defRPr/>
            </a:pPr>
            <a:r>
              <a:rPr lang="sl-SI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  - razvrščanje bankovcev in kovancev, </a:t>
            </a:r>
          </a:p>
          <a:p>
            <a:pPr algn="ctr">
              <a:buFontTx/>
              <a:buNone/>
              <a:defRPr/>
            </a:pPr>
            <a:r>
              <a:rPr lang="sl-SI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  - orientacija na zemljevidu in iskanje imena kraja,</a:t>
            </a:r>
          </a:p>
          <a:p>
            <a:pPr algn="ctr">
              <a:buFontTx/>
              <a:buNone/>
              <a:defRPr/>
            </a:pPr>
            <a:r>
              <a:rPr lang="sl-SI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  - povezovanje značilnosti na fotografiji s pokrajino.</a:t>
            </a:r>
            <a:endParaRPr lang="sl-SI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mtClean="0">
                <a:solidFill>
                  <a:srgbClr val="663300"/>
                </a:solidFill>
              </a:rPr>
              <a:t>RAZVRŠČANJE BANKOVCEV IN KOVANCEV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57200" y="2971800"/>
            <a:ext cx="449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 sz="3200">
              <a:latin typeface="Tahoma" pitchFamily="34" charset="0"/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700213"/>
            <a:ext cx="748188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5"/>
          <p:cNvSpPr txBox="1">
            <a:spLocks noChangeArrowheads="1"/>
          </p:cNvSpPr>
          <p:nvPr/>
        </p:nvSpPr>
        <p:spPr bwMode="auto">
          <a:xfrm>
            <a:off x="5775325" y="2632075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sl-SI">
              <a:latin typeface="Tahoma" pitchFamily="34" charset="0"/>
            </a:endParaRPr>
          </a:p>
          <a:p>
            <a:endParaRPr lang="sl-SI">
              <a:latin typeface="Tahoma" pitchFamily="34" charset="0"/>
            </a:endParaRPr>
          </a:p>
        </p:txBody>
      </p:sp>
      <p:sp>
        <p:nvSpPr>
          <p:cNvPr id="25602" name="Text Box 6"/>
          <p:cNvSpPr txBox="1">
            <a:spLocks noChangeArrowheads="1"/>
          </p:cNvSpPr>
          <p:nvPr/>
        </p:nvSpPr>
        <p:spPr bwMode="auto">
          <a:xfrm>
            <a:off x="5410200" y="3505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l-SI">
              <a:latin typeface="Tahoma" pitchFamily="34" charset="0"/>
            </a:endParaRPr>
          </a:p>
          <a:p>
            <a:endParaRPr lang="sl-SI">
              <a:latin typeface="Tahoma" pitchFamily="34" charset="0"/>
            </a:endParaRPr>
          </a:p>
        </p:txBody>
      </p:sp>
      <p:sp>
        <p:nvSpPr>
          <p:cNvPr id="7578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DELO OB ZEMLJEVIDU</a:t>
            </a:r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604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1268413"/>
            <a:ext cx="3776663" cy="4895850"/>
          </a:xfrm>
        </p:spPr>
        <p:txBody>
          <a:bodyPr/>
          <a:lstStyle/>
          <a:p>
            <a:pPr>
              <a:buFontTx/>
              <a:buNone/>
            </a:pPr>
            <a:r>
              <a:rPr lang="sl-SI" sz="2000" smtClean="0"/>
              <a:t> </a:t>
            </a:r>
          </a:p>
        </p:txBody>
      </p:sp>
      <p:pic>
        <p:nvPicPr>
          <p:cNvPr id="25605" name="Ograda izrezkov 7" descr="20112012 001.jpg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2079625"/>
            <a:ext cx="3848100" cy="2886075"/>
          </a:xfrm>
        </p:spPr>
      </p:pic>
      <p:pic>
        <p:nvPicPr>
          <p:cNvPr id="25606" name="Slika 8" descr="20112012 0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2060575"/>
            <a:ext cx="3887787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10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POVEZOVANJE BESEDILA Z USTREZNO FOTOGRAFIJO</a:t>
            </a:r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7650" name="Ograda izrezkov 5" descr="fotografija 2 POKRAJINA_FOTOGRAFIJA.png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450" y="1773238"/>
            <a:ext cx="7129463" cy="4079875"/>
          </a:xfrm>
        </p:spPr>
      </p:pic>
      <p:sp>
        <p:nvSpPr>
          <p:cNvPr id="27651" name="Text Box 1029"/>
          <p:cNvSpPr txBox="1">
            <a:spLocks noChangeArrowheads="1"/>
          </p:cNvSpPr>
          <p:nvPr/>
        </p:nvSpPr>
        <p:spPr bwMode="auto">
          <a:xfrm>
            <a:off x="5867400" y="30480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l-SI">
              <a:latin typeface="Tahoma" pitchFamily="34" charset="0"/>
            </a:endParaRPr>
          </a:p>
          <a:p>
            <a:endParaRPr lang="sl-SI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5"/>
          <p:cNvSpPr txBox="1">
            <a:spLocks noChangeArrowheads="1"/>
          </p:cNvSpPr>
          <p:nvPr/>
        </p:nvSpPr>
        <p:spPr bwMode="auto">
          <a:xfrm>
            <a:off x="5257800" y="32004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l-SI">
              <a:latin typeface="Tahoma" pitchFamily="34" charset="0"/>
            </a:endParaRPr>
          </a:p>
          <a:p>
            <a:endParaRPr lang="sl-SI">
              <a:latin typeface="Tahoma" pitchFamily="34" charset="0"/>
            </a:endParaRP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mtClean="0">
                <a:solidFill>
                  <a:srgbClr val="663300"/>
                </a:solidFill>
              </a:rPr>
              <a:t>IZDELOVANJE SESTAVLJANKE –  PUZZLE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1913" y="1557338"/>
            <a:ext cx="6469062" cy="3856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22" name="Rectangle 37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l-SI" dirty="0" smtClean="0">
                <a:solidFill>
                  <a:schemeClr val="tx2">
                    <a:lumMod val="50000"/>
                  </a:schemeClr>
                </a:solidFill>
              </a:rPr>
              <a:t>VRTIJADA 2012</a:t>
            </a:r>
            <a:endParaRPr lang="sl-SI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746" name="Rectangle 371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5084763"/>
            <a:ext cx="7705725" cy="900112"/>
          </a:xfrm>
        </p:spPr>
        <p:txBody>
          <a:bodyPr/>
          <a:lstStyle/>
          <a:p>
            <a:r>
              <a:rPr lang="sl-SI" sz="2000" smtClean="0">
                <a:solidFill>
                  <a:srgbClr val="663300"/>
                </a:solidFill>
              </a:rPr>
              <a:t>Nadgradnja tematskega sklopa je bila Vrtijada v organizaciji našega vrtca.</a:t>
            </a:r>
          </a:p>
          <a:p>
            <a:endParaRPr lang="sl-SI" sz="2000" smtClean="0">
              <a:solidFill>
                <a:srgbClr val="663300"/>
              </a:solidFill>
            </a:endParaRPr>
          </a:p>
        </p:txBody>
      </p:sp>
      <p:pic>
        <p:nvPicPr>
          <p:cNvPr id="3174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412875"/>
            <a:ext cx="4211637" cy="3159125"/>
          </a:xfrm>
        </p:spPr>
      </p:pic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412875"/>
            <a:ext cx="4224337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13194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Century Schoolbook"/>
        <a:ea typeface=""/>
        <a:cs typeface="Times New Roman"/>
      </a:majorFont>
      <a:minorFont>
        <a:latin typeface="Century Schoolbook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TS102813194</Template>
  <TotalTime>94</TotalTime>
  <Words>351</Words>
  <Application>Microsoft Office PowerPoint</Application>
  <PresentationFormat>Diaprojekcija na zaslonu (4:3)</PresentationFormat>
  <Paragraphs>68</Paragraphs>
  <Slides>11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TS102813194</vt:lpstr>
      <vt:lpstr>Diapozitiv 1</vt:lpstr>
      <vt:lpstr>Diapozitiv 2</vt:lpstr>
      <vt:lpstr>CILJI: </vt:lpstr>
      <vt:lpstr>DELO V SKUPINAH</vt:lpstr>
      <vt:lpstr>RAZVRŠČANJE BANKOVCEV IN KOVANCEV</vt:lpstr>
      <vt:lpstr>DELO OB ZEMLJEVIDU</vt:lpstr>
      <vt:lpstr>POVEZOVANJE BESEDILA Z USTREZNO FOTOGRAFIJO</vt:lpstr>
      <vt:lpstr>IZDELOVANJE SESTAVLJANKE –  PUZZLE</vt:lpstr>
      <vt:lpstr>VRTIJADA 2012</vt:lpstr>
      <vt:lpstr>KONČNA EVALVACIJA</vt:lpstr>
      <vt:lpstr>Diapozitiv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Ime vaše države</dc:title>
  <dc:creator>Petra</dc:creator>
  <cp:lastModifiedBy>Petra</cp:lastModifiedBy>
  <cp:revision>10</cp:revision>
  <dcterms:created xsi:type="dcterms:W3CDTF">2013-09-26T14:21:50Z</dcterms:created>
  <dcterms:modified xsi:type="dcterms:W3CDTF">2013-10-03T14:44:09Z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TC010183711060</vt:lpwstr>
  </property>
</Properties>
</file>